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1263"/>
  <p:notesSz cx="6797675" cy="9928225"/>
  <p:defaultTextStyle>
    <a:defPPr>
      <a:defRPr lang="ru-RU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9"/>
    <a:srgbClr val="F51938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22" autoAdjust="0"/>
  </p:normalViewPr>
  <p:slideViewPr>
    <p:cSldViewPr>
      <p:cViewPr>
        <p:scale>
          <a:sx n="109" d="100"/>
          <a:sy n="109" d="100"/>
        </p:scale>
        <p:origin x="-1026" y="-24"/>
      </p:cViewPr>
      <p:guideLst>
        <p:guide orient="horz" pos="3923"/>
        <p:guide orient="horz" pos="612"/>
        <p:guide orient="horz" pos="204"/>
        <p:guide orient="horz" pos="4558"/>
        <p:guide pos="3867"/>
        <p:guide pos="6634"/>
        <p:guide pos="2143"/>
        <p:guide pos="5273"/>
        <p:guide pos="6226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1BFA40-68DF-4A8F-8E31-A2917AD5A593}" type="datetimeFigureOut">
              <a:rPr lang="ru-RU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F8C6B0-DCBE-4AFE-8EB5-55EC192958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34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4941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A891-D4A9-485A-B7F0-2C653D0FA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1850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A5A1-66B1-4117-A404-029011D0A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468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12A2-7DE1-490E-A16C-154DF3E64B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76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E965-87EC-4351-B9CF-83B5579B00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7170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B0CD-5241-47DE-AC09-E4382434C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89032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11F3-DC56-4E6D-854B-08837FDEF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709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F3D2-347A-422D-BE47-78E05BAF8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638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FAC0-80FD-4C86-85C9-881D002BC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9558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7870-DA8C-4896-85F3-F385ACECF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6837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769F-F3FC-48CB-8F7C-CB8E8E3B2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8122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7F950AF-B543-4F00-B839-5C122533F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ransition spd="slow">
    <p:fade/>
  </p:transition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09625" y="3348038"/>
            <a:ext cx="9090025" cy="23764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3200" smtClean="0"/>
              <a:t>Взаимодействие ФЛ с налоговой службой в электронной форме с использованием ЛК ФЛ, размещенного на сайте ФНС и портала Госуслуг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788" y="5627688"/>
            <a:ext cx="7486650" cy="193357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ru-RU" altLang="ru-RU" sz="4000" smtClean="0"/>
          </a:p>
          <a:p>
            <a:pPr eaLnBrk="1" hangingPunct="1">
              <a:buFont typeface="+mj-lt"/>
              <a:buNone/>
            </a:pPr>
            <a:r>
              <a:rPr lang="en-US" altLang="ru-RU" smtClean="0"/>
              <a:t>WWW.NALOG.GOV.RU</a:t>
            </a:r>
            <a:endParaRPr lang="ru-RU" alt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3330575" y="2555875"/>
            <a:ext cx="4176713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  <p:sp>
        <p:nvSpPr>
          <p:cNvPr id="13320" name="computr2"/>
          <p:cNvSpPr>
            <a:spLocks noEditPoints="1" noChangeArrowheads="1"/>
          </p:cNvSpPr>
          <p:nvPr/>
        </p:nvSpPr>
        <p:spPr bwMode="auto">
          <a:xfrm>
            <a:off x="233363" y="5653088"/>
            <a:ext cx="2089150" cy="14398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aptop"/>
          <p:cNvSpPr>
            <a:spLocks noEditPoints="1" noChangeArrowheads="1"/>
          </p:cNvSpPr>
          <p:nvPr/>
        </p:nvSpPr>
        <p:spPr bwMode="auto">
          <a:xfrm>
            <a:off x="8226425" y="5797550"/>
            <a:ext cx="2089150" cy="1217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772150"/>
            <a:ext cx="863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5868988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6"/>
          <p:cNvSpPr>
            <a:spLocks noGrp="1"/>
          </p:cNvSpPr>
          <p:nvPr>
            <p:ph idx="1"/>
          </p:nvPr>
        </p:nvSpPr>
        <p:spPr>
          <a:xfrm>
            <a:off x="1025525" y="1779588"/>
            <a:ext cx="8561388" cy="532447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1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22532" name="TextBox 25"/>
          <p:cNvSpPr txBox="1">
            <a:spLocks noChangeArrowheads="1"/>
          </p:cNvSpPr>
          <p:nvPr/>
        </p:nvSpPr>
        <p:spPr bwMode="auto">
          <a:xfrm>
            <a:off x="792163" y="684213"/>
            <a:ext cx="9140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Взаимодействие физических лиц с налоговой службой в электронной форме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 использованием Личного кабинета Физического лица на сайте ФНС России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и  сайта Госуслуг.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905500"/>
            <a:ext cx="1374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1200"/>
            <a:ext cx="749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754188"/>
            <a:ext cx="9313862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64613" y="1851025"/>
            <a:ext cx="742950" cy="450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  <p:sp>
        <p:nvSpPr>
          <p:cNvPr id="6" name="Стрелка вправо 5"/>
          <p:cNvSpPr/>
          <p:nvPr/>
        </p:nvSpPr>
        <p:spPr>
          <a:xfrm>
            <a:off x="8470900" y="4783138"/>
            <a:ext cx="985838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47713" y="539750"/>
            <a:ext cx="9070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заплатить налоги 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197100"/>
            <a:ext cx="635317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Слайды ЛК 2023\ЛК ФЛ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47813"/>
            <a:ext cx="98758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609850" y="2306638"/>
            <a:ext cx="504825" cy="2873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9950" y="2989263"/>
            <a:ext cx="4032250" cy="15827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44963" y="539750"/>
            <a:ext cx="537845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Оплата налога в личном кабинете происходит </a:t>
            </a: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путем пополнения ЕНС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51300" y="611188"/>
            <a:ext cx="5472113" cy="8001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stCxn id="14" idx="1"/>
            <a:endCxn id="11" idx="0"/>
          </p:cNvCxnSpPr>
          <p:nvPr/>
        </p:nvCxnSpPr>
        <p:spPr>
          <a:xfrm flipH="1">
            <a:off x="2862263" y="1011238"/>
            <a:ext cx="1189037" cy="1295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1"/>
          </p:cNvCxnSpPr>
          <p:nvPr/>
        </p:nvCxnSpPr>
        <p:spPr>
          <a:xfrm flipH="1">
            <a:off x="2754313" y="1011238"/>
            <a:ext cx="1296987" cy="3057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ЛК ФЛ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141413"/>
            <a:ext cx="992822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6250" y="539750"/>
            <a:ext cx="7561263" cy="649288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Сервис предложит удобную форму оплаты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7688" y="539750"/>
            <a:ext cx="7273925" cy="6492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7" idx="2"/>
          </p:cNvCxnSpPr>
          <p:nvPr/>
        </p:nvCxnSpPr>
        <p:spPr>
          <a:xfrm>
            <a:off x="5454650" y="1189038"/>
            <a:ext cx="3276600" cy="7921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>
            <a:off x="5454650" y="1189038"/>
            <a:ext cx="3348038" cy="1511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5454650" y="1189038"/>
            <a:ext cx="3348038" cy="22320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13</a:t>
            </a:r>
          </a:p>
          <a:p>
            <a:endParaRPr lang="ru-RU" altLang="ru-RU" sz="27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CB1DFB5-EC42-4A56-9636-8C1FCC7ED2B3}" type="slidenum"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pPr/>
              <a:t>14</a:t>
            </a:fld>
            <a:endParaRPr lang="ru-RU" altLang="ru-RU" sz="27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7" name="TextBox 24"/>
          <p:cNvSpPr txBox="1">
            <a:spLocks noChangeArrowheads="1"/>
          </p:cNvSpPr>
          <p:nvPr/>
        </p:nvSpPr>
        <p:spPr bwMode="auto">
          <a:xfrm>
            <a:off x="1314450" y="552450"/>
            <a:ext cx="842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eaLnBrk="1" hangingPunct="1"/>
            <a:endParaRPr lang="ru-RU" altLang="zh-CN" sz="3200" b="1">
              <a:solidFill>
                <a:srgbClr val="005AA9"/>
              </a:solidFill>
              <a:latin typeface="Calibri" pitchFamily="34" charset="0"/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962025" y="396875"/>
            <a:ext cx="87725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just" eaLnBrk="1" hangingPunct="1"/>
            <a:r>
              <a:rPr lang="ru-RU" altLang="zh-CN" sz="2600" b="1">
                <a:solidFill>
                  <a:srgbClr val="005AA9"/>
                </a:solidFill>
                <a:latin typeface="Calibri" pitchFamily="34" charset="0"/>
              </a:rPr>
              <a:t>КАКИЕ ДОКУМЕНТЫ МОЖНО НАПРАВЛЯТЬ ГРАЖДАНАМ </a:t>
            </a:r>
          </a:p>
          <a:p>
            <a:pPr algn="just" eaLnBrk="1" hangingPunct="1"/>
            <a:r>
              <a:rPr lang="ru-RU" altLang="zh-CN" sz="2600" b="1">
                <a:solidFill>
                  <a:srgbClr val="005AA9"/>
                </a:solidFill>
                <a:latin typeface="Calibri" pitchFamily="34" charset="0"/>
              </a:rPr>
              <a:t>ЧЕРЕЗ ПОРТАЛ ГОСУСЛУГ</a:t>
            </a:r>
          </a:p>
          <a:p>
            <a:pPr algn="just" eaLnBrk="1" hangingPunct="1"/>
            <a:endParaRPr lang="ru-RU" altLang="zh-CN" sz="2600" b="1">
              <a:solidFill>
                <a:srgbClr val="005AA9"/>
              </a:solidFill>
              <a:latin typeface="Calibri" pitchFamily="34" charset="0"/>
            </a:endParaRPr>
          </a:p>
          <a:p>
            <a:pPr algn="just"/>
            <a:endParaRPr lang="ru-RU" altLang="ru-RU" sz="2400" b="1">
              <a:solidFill>
                <a:srgbClr val="005AA9"/>
              </a:solidFill>
              <a:latin typeface="Calibri" pitchFamily="34" charset="0"/>
            </a:endParaRPr>
          </a:p>
          <a:p>
            <a:pPr algn="just"/>
            <a:endParaRPr lang="ru-RU" altLang="ru-RU" sz="2400"/>
          </a:p>
          <a:p>
            <a:pPr algn="just">
              <a:buFontTx/>
              <a:buChar char="-"/>
            </a:pPr>
            <a:r>
              <a:rPr lang="ru-RU" altLang="ru-RU" sz="2400" b="1"/>
              <a:t>   Налоговая декларация по форме 3 НДФЛ</a:t>
            </a:r>
          </a:p>
          <a:p>
            <a:pPr algn="just"/>
            <a:endParaRPr lang="ru-RU" altLang="ru-RU" sz="2400" b="1"/>
          </a:p>
          <a:p>
            <a:pPr algn="just"/>
            <a:r>
              <a:rPr lang="ru-RU" altLang="ru-RU" sz="2400" b="1"/>
              <a:t>-   Заявления на возврат излишне уплаченных налогов</a:t>
            </a:r>
          </a:p>
          <a:p>
            <a:pPr algn="just"/>
            <a:endParaRPr lang="ru-RU" altLang="ru-RU" sz="2400" b="1"/>
          </a:p>
          <a:p>
            <a:pPr algn="just">
              <a:buFontTx/>
              <a:buChar char="-"/>
            </a:pPr>
            <a:r>
              <a:rPr lang="ru-RU" altLang="ru-RU" sz="2400" b="1"/>
              <a:t>   Заявления на предоставление налоговых льгот </a:t>
            </a:r>
          </a:p>
          <a:p>
            <a:pPr algn="just">
              <a:buFontTx/>
              <a:buChar char="-"/>
            </a:pPr>
            <a:endParaRPr lang="ru-RU" altLang="ru-RU" sz="2400" b="1"/>
          </a:p>
          <a:p>
            <a:pPr algn="just"/>
            <a:r>
              <a:rPr lang="ru-RU" altLang="ru-RU" sz="2400" b="1"/>
              <a:t>-   Обращения и письма</a:t>
            </a:r>
          </a:p>
          <a:p>
            <a:pPr algn="just" eaLnBrk="1" hangingPunct="1"/>
            <a:endParaRPr lang="ru-RU" altLang="zh-CN" sz="2400" b="1">
              <a:solidFill>
                <a:srgbClr val="005AA9"/>
              </a:solidFill>
              <a:latin typeface="Calibri" pitchFamily="34" charset="0"/>
            </a:endParaRPr>
          </a:p>
          <a:p>
            <a:pPr algn="just"/>
            <a:endParaRPr lang="ru-RU" altLang="zh-CN" sz="1800" b="1">
              <a:solidFill>
                <a:srgbClr val="005AA9"/>
              </a:solidFill>
              <a:latin typeface="Times New Roman" pitchFamily="18" charset="0"/>
            </a:endParaRPr>
          </a:p>
        </p:txBody>
      </p:sp>
      <p:sp>
        <p:nvSpPr>
          <p:cNvPr id="26629" name="TextBox 10"/>
          <p:cNvSpPr txBox="1">
            <a:spLocks noChangeArrowheads="1"/>
          </p:cNvSpPr>
          <p:nvPr/>
        </p:nvSpPr>
        <p:spPr bwMode="auto">
          <a:xfrm>
            <a:off x="2895600" y="48609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eaLnBrk="1" hangingPunct="1"/>
            <a:endParaRPr lang="ru-RU" altLang="zh-CN" sz="4800" b="1">
              <a:solidFill>
                <a:srgbClr val="005AA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>
          <a:xfrm>
            <a:off x="954088" y="612775"/>
            <a:ext cx="8561387" cy="6196013"/>
          </a:xfrm>
        </p:spPr>
        <p:txBody>
          <a:bodyPr/>
          <a:lstStyle/>
          <a:p>
            <a:pPr algn="ctr"/>
            <a:r>
              <a:rPr lang="ru-RU" altLang="zh-CN" smtClean="0"/>
              <a:t>Какие документы граждане будут получать через портал  Госуслуг</a:t>
            </a:r>
          </a:p>
          <a:p>
            <a:pPr algn="ctr"/>
            <a:endParaRPr lang="ru-RU" altLang="zh-CN" smtClean="0"/>
          </a:p>
          <a:p>
            <a:pPr algn="just"/>
            <a:r>
              <a:rPr lang="ru-RU" altLang="zh-CN" sz="2800" smtClean="0"/>
              <a:t>С 2026 года следующие налоговые документы будут автоматически направляться через портал Госуслуг</a:t>
            </a:r>
          </a:p>
          <a:p>
            <a:endParaRPr lang="ru-RU" altLang="zh-CN" sz="28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zh-C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Налоговые уведомления</a:t>
            </a:r>
          </a:p>
          <a:p>
            <a:pPr>
              <a:buFontTx/>
              <a:buChar char="-"/>
            </a:pPr>
            <a:r>
              <a:rPr lang="ru-RU" altLang="zh-C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Требования об уплате задолженности</a:t>
            </a:r>
          </a:p>
          <a:p>
            <a:pPr>
              <a:buFontTx/>
              <a:buChar char="-"/>
            </a:pPr>
            <a:r>
              <a:rPr lang="ru-RU" altLang="zh-CN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Решения о взыскании задолженности</a:t>
            </a:r>
          </a:p>
          <a:p>
            <a:pPr>
              <a:buFontTx/>
              <a:buChar char="-"/>
            </a:pPr>
            <a:endParaRPr lang="ru-RU" altLang="zh-CN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zh-CN" sz="180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3157034-6F07-42A5-90E3-66584F0E3DF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5580063"/>
            <a:ext cx="10693400" cy="2163762"/>
          </a:xfrm>
        </p:spPr>
        <p:txBody>
          <a:bodyPr/>
          <a:lstStyle/>
          <a:p>
            <a:pPr indent="0" eaLnBrk="1" hangingPunct="1">
              <a:buFont typeface="+mj-lt"/>
              <a:buNone/>
            </a:pPr>
            <a:r>
              <a:rPr lang="ru-RU" altLang="ru-RU" sz="7000" b="1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82650" y="3421063"/>
            <a:ext cx="9090025" cy="2808287"/>
          </a:xfrm>
        </p:spPr>
        <p:txBody>
          <a:bodyPr/>
          <a:lstStyle/>
          <a:p>
            <a:pPr algn="ctr" eaLnBrk="1" hangingPunct="1"/>
            <a:r>
              <a:rPr lang="ru-RU" altLang="ru-RU" sz="4000" smtClean="0"/>
              <a:t>Докладчик:</a:t>
            </a:r>
            <a:r>
              <a:rPr lang="ru-RU" altLang="ru-RU" sz="3000" smtClean="0"/>
              <a:t/>
            </a:r>
            <a:br>
              <a:rPr lang="ru-RU" altLang="ru-RU" sz="3000" smtClean="0"/>
            </a:br>
            <a:r>
              <a:rPr lang="ru-RU" altLang="ru-RU" sz="3000" smtClean="0"/>
              <a:t>заместитель начальника</a:t>
            </a:r>
            <a:br>
              <a:rPr lang="ru-RU" altLang="ru-RU" sz="3000" smtClean="0"/>
            </a:br>
            <a:r>
              <a:rPr lang="ru-RU" altLang="ru-RU" sz="3000" smtClean="0"/>
              <a:t>отдела оказания государственных услуг</a:t>
            </a:r>
            <a:br>
              <a:rPr lang="ru-RU" altLang="ru-RU" sz="3000" smtClean="0"/>
            </a:br>
            <a:r>
              <a:rPr lang="ru-RU" altLang="ru-RU" sz="3000" smtClean="0"/>
              <a:t>Рутианиди Елена Владимировна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788" y="6372225"/>
            <a:ext cx="7486650" cy="1933575"/>
          </a:xfrm>
        </p:spPr>
        <p:txBody>
          <a:bodyPr/>
          <a:lstStyle/>
          <a:p>
            <a:pPr eaLnBrk="1" hangingPunct="1">
              <a:buFont typeface="+mj-lt"/>
              <a:buNone/>
            </a:pPr>
            <a:r>
              <a:rPr lang="ru-RU" altLang="ru-RU" sz="3000" smtClean="0"/>
              <a:t>8 (3902) 24 84 05 (вн.1802)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575" y="2555875"/>
            <a:ext cx="4176713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Слайды ЛК 2023\Сайт\стартов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85800"/>
            <a:ext cx="7877175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Овал 29"/>
          <p:cNvSpPr/>
          <p:nvPr/>
        </p:nvSpPr>
        <p:spPr>
          <a:xfrm>
            <a:off x="2609850" y="2268538"/>
            <a:ext cx="4752975" cy="5762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3402013" y="2014538"/>
            <a:ext cx="649287" cy="254000"/>
          </a:xfrm>
          <a:prstGeom prst="straightConnector1">
            <a:avLst/>
          </a:prstGeom>
          <a:ln w="25400">
            <a:solidFill>
              <a:srgbClr val="00B0F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0" y="2340471"/>
            <a:ext cx="914400" cy="446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4306" tIns="52153" rIns="104306" bIns="52153" anchor="ctr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Личный кабинет физического лица</a:t>
            </a:r>
          </a:p>
        </p:txBody>
      </p:sp>
      <p:sp>
        <p:nvSpPr>
          <p:cNvPr id="15368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528F1F5-899F-4948-95B8-EBD7B1C9194E}" type="slidenum"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endParaRPr lang="ru-RU" altLang="ru-RU" sz="27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7" name="TextBox 25"/>
          <p:cNvSpPr txBox="1">
            <a:spLocks noChangeArrowheads="1"/>
          </p:cNvSpPr>
          <p:nvPr/>
        </p:nvSpPr>
        <p:spPr bwMode="auto">
          <a:xfrm>
            <a:off x="849313" y="696913"/>
            <a:ext cx="939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Взаимодействие физических лиц с налоговой службой в электронной форме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 использованием Личного кабинета Физического лица на сайте ФНС России и 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сайта Госуслуг.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65875"/>
            <a:ext cx="1374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11363"/>
            <a:ext cx="72945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979613"/>
            <a:ext cx="25860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3128963"/>
            <a:ext cx="2452687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1200"/>
            <a:ext cx="749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3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1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7412" name="TextBox 25"/>
          <p:cNvSpPr txBox="1">
            <a:spLocks noChangeArrowheads="1"/>
          </p:cNvSpPr>
          <p:nvPr/>
        </p:nvSpPr>
        <p:spPr bwMode="auto">
          <a:xfrm>
            <a:off x="882650" y="684213"/>
            <a:ext cx="939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Взаимодействие физических лиц с налоговой службой в электронной форме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 использованием Личного кабинета Физического лица на сайте ФНС России и 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сайта Госуслуг.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905500"/>
            <a:ext cx="1374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08163"/>
            <a:ext cx="937895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720975"/>
            <a:ext cx="78755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941763"/>
            <a:ext cx="27590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1200"/>
            <a:ext cx="749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435" name="TextBox 24"/>
          <p:cNvSpPr txBox="1">
            <a:spLocks noChangeArrowheads="1"/>
          </p:cNvSpPr>
          <p:nvPr/>
        </p:nvSpPr>
        <p:spPr bwMode="auto">
          <a:xfrm>
            <a:off x="1314450" y="552450"/>
            <a:ext cx="842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eaLnBrk="1" hangingPunct="1"/>
            <a:endParaRPr lang="ru-RU" altLang="zh-CN" sz="3200" b="1">
              <a:solidFill>
                <a:srgbClr val="005AA9"/>
              </a:solidFill>
              <a:latin typeface="Calibri" pitchFamily="34" charset="0"/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966788" y="252413"/>
            <a:ext cx="87725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just" eaLnBrk="1" hangingPunct="1"/>
            <a:r>
              <a:rPr lang="ru-RU" altLang="zh-CN" sz="3200" b="1">
                <a:solidFill>
                  <a:srgbClr val="005AA9"/>
                </a:solidFill>
                <a:latin typeface="Calibri" pitchFamily="34" charset="0"/>
              </a:rPr>
              <a:t>КЛЮЧЕВЫЕ ПРЕИМУЩЕСТВА ЭЛЕКТРОННОГО</a:t>
            </a:r>
          </a:p>
          <a:p>
            <a:pPr algn="just" eaLnBrk="1" hangingPunct="1"/>
            <a:r>
              <a:rPr lang="ru-RU" altLang="zh-CN" sz="3200" b="1">
                <a:solidFill>
                  <a:srgbClr val="005AA9"/>
                </a:solidFill>
                <a:latin typeface="Calibri" pitchFamily="34" charset="0"/>
              </a:rPr>
              <a:t>ДОКУМЕНТООБОРОТА</a:t>
            </a:r>
          </a:p>
          <a:p>
            <a:pPr algn="just" eaLnBrk="1" hangingPunct="1"/>
            <a:endParaRPr lang="ru-RU" altLang="zh-CN" sz="3200" b="1">
              <a:solidFill>
                <a:srgbClr val="005AA9"/>
              </a:solidFill>
              <a:latin typeface="Calibri" pitchFamily="34" charset="0"/>
            </a:endParaRPr>
          </a:p>
          <a:p>
            <a:pPr algn="just"/>
            <a:r>
              <a:rPr lang="ru-RU" altLang="ru-RU" sz="3000"/>
              <a:t>-   </a:t>
            </a:r>
            <a:r>
              <a:rPr lang="ru-RU" altLang="ru-RU" sz="3000" b="1"/>
              <a:t>Оперативность и удобство </a:t>
            </a:r>
          </a:p>
          <a:p>
            <a:pPr algn="just"/>
            <a:endParaRPr lang="ru-RU" altLang="ru-RU" sz="3000" b="1"/>
          </a:p>
          <a:p>
            <a:pPr algn="just">
              <a:buFontTx/>
              <a:buChar char="-"/>
            </a:pPr>
            <a:r>
              <a:rPr lang="ru-RU" altLang="ru-RU" sz="3000" b="1"/>
              <a:t>   Прозрачность и контроль</a:t>
            </a:r>
          </a:p>
          <a:p>
            <a:pPr algn="just"/>
            <a:endParaRPr lang="ru-RU" altLang="ru-RU" sz="3000" b="1"/>
          </a:p>
          <a:p>
            <a:pPr algn="just">
              <a:buFontTx/>
              <a:buChar char="-"/>
            </a:pPr>
            <a:r>
              <a:rPr lang="ru-RU" altLang="ru-RU" sz="3000" b="1"/>
              <a:t>   Актуальность</a:t>
            </a:r>
          </a:p>
          <a:p>
            <a:pPr algn="just"/>
            <a:endParaRPr lang="ru-RU" altLang="ru-RU" sz="3000" b="1"/>
          </a:p>
          <a:p>
            <a:pPr algn="just">
              <a:buFontTx/>
              <a:buChar char="-"/>
            </a:pPr>
            <a:r>
              <a:rPr lang="ru-RU" altLang="ru-RU" sz="3000" b="1"/>
              <a:t>   Новые цифровые возможности</a:t>
            </a:r>
          </a:p>
          <a:p>
            <a:pPr algn="just">
              <a:buFontTx/>
              <a:buChar char="-"/>
            </a:pPr>
            <a:endParaRPr lang="ru-RU" altLang="ru-RU" sz="3000"/>
          </a:p>
          <a:p>
            <a:pPr algn="just" eaLnBrk="1" hangingPunct="1"/>
            <a:endParaRPr lang="ru-RU" altLang="zh-CN" sz="2400" b="1">
              <a:solidFill>
                <a:srgbClr val="005AA9"/>
              </a:solidFill>
              <a:latin typeface="Calibri" pitchFamily="34" charset="0"/>
            </a:endParaRPr>
          </a:p>
          <a:p>
            <a:pPr algn="just"/>
            <a:endParaRPr lang="ru-RU" altLang="zh-CN" sz="1800" b="1">
              <a:solidFill>
                <a:srgbClr val="005AA9"/>
              </a:solidFill>
              <a:latin typeface="Times New Roman" pitchFamily="18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895600" y="48609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eaLnBrk="1" hangingPunct="1"/>
            <a:endParaRPr lang="ru-RU" altLang="zh-CN" sz="4800" b="1">
              <a:solidFill>
                <a:srgbClr val="005AA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738188" y="1260475"/>
            <a:ext cx="9575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проверить льготы?</a:t>
            </a:r>
          </a:p>
        </p:txBody>
      </p:sp>
      <p:pic>
        <p:nvPicPr>
          <p:cNvPr id="19459" name="Picture 2" descr="D:\veb\льг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421063"/>
            <a:ext cx="40576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900-00-742\Desktop\ИНФОРМАЦИОННАЯ РАБОТА\Вебинар\Льгот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284288"/>
            <a:ext cx="900112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70400" y="1309688"/>
            <a:ext cx="1223963" cy="360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2650" y="4140200"/>
            <a:ext cx="8785225" cy="2449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5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6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7" name="Slide Number Placeholder 1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31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03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75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4775" indent="-257175" defTabSz="8016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700" smtClean="0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1508" name="TextBox 25"/>
          <p:cNvSpPr txBox="1">
            <a:spLocks noChangeArrowheads="1"/>
          </p:cNvSpPr>
          <p:nvPr/>
        </p:nvSpPr>
        <p:spPr bwMode="auto">
          <a:xfrm>
            <a:off x="792163" y="755650"/>
            <a:ext cx="9140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Взаимодействие физических лиц с налоговой службой в электронной форме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с использованием Личного кабинета Физического лица на сайте ФНС России </a:t>
            </a:r>
          </a:p>
          <a:p>
            <a:r>
              <a:rPr lang="ru-RU" altLang="ru-RU" sz="1800" b="1">
                <a:solidFill>
                  <a:srgbClr val="21439C"/>
                </a:solidFill>
                <a:latin typeface="Golos Text" pitchFamily="34" charset="0"/>
              </a:rPr>
              <a:t>и  сайта Госуслуг.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438900"/>
            <a:ext cx="13747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92275"/>
            <a:ext cx="92043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311900"/>
            <a:ext cx="749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88388" y="1774825"/>
            <a:ext cx="757237" cy="37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  <p:sp>
        <p:nvSpPr>
          <p:cNvPr id="10" name="Прямоугольник 9"/>
          <p:cNvSpPr/>
          <p:nvPr/>
        </p:nvSpPr>
        <p:spPr>
          <a:xfrm>
            <a:off x="5840413" y="1774825"/>
            <a:ext cx="395287" cy="30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  <p:sp>
        <p:nvSpPr>
          <p:cNvPr id="2" name="Прямоугольник 1"/>
          <p:cNvSpPr/>
          <p:nvPr/>
        </p:nvSpPr>
        <p:spPr>
          <a:xfrm>
            <a:off x="2005013" y="2855913"/>
            <a:ext cx="4010025" cy="1738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  <p:sp>
        <p:nvSpPr>
          <p:cNvPr id="6" name="Стрелка вправо 5"/>
          <p:cNvSpPr/>
          <p:nvPr/>
        </p:nvSpPr>
        <p:spPr>
          <a:xfrm>
            <a:off x="1258888" y="4014788"/>
            <a:ext cx="990600" cy="377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2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9384</TotalTime>
  <Words>257</Words>
  <Application>Microsoft Office PowerPoint</Application>
  <PresentationFormat>Произвольный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+mj-lt</vt:lpstr>
      <vt:lpstr>Golos Text</vt:lpstr>
      <vt:lpstr>SimSun</vt:lpstr>
      <vt:lpstr>Times New Roman</vt:lpstr>
      <vt:lpstr>Present_FNS2012_A4</vt:lpstr>
      <vt:lpstr>Взаимодействие ФЛ с налоговой службой в электронной форме с использованием ЛК ФЛ, размещенного на сайте ФНС и портала Госуслуг </vt:lpstr>
      <vt:lpstr>Докладчик: заместитель начальника отдела оказания государственных услуг Рутианиди Елена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Риб Алёна Александровна</cp:lastModifiedBy>
  <cp:revision>568</cp:revision>
  <cp:lastPrinted>2025-09-09T09:40:02Z</cp:lastPrinted>
  <dcterms:created xsi:type="dcterms:W3CDTF">2013-02-13T06:35:45Z</dcterms:created>
  <dcterms:modified xsi:type="dcterms:W3CDTF">2026-03-25T02:11:13Z</dcterms:modified>
</cp:coreProperties>
</file>